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Montserrat"/>
      <p:regular r:id="rId22"/>
      <p:bold r:id="rId23"/>
      <p:italic r:id="rId24"/>
      <p:boldItalic r:id="rId25"/>
    </p:embeddedFont>
    <p:embeddedFont>
      <p:font typeface="La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regular.fntdata"/><Relationship Id="rId21" Type="http://schemas.openxmlformats.org/officeDocument/2006/relationships/slide" Target="slides/slide16.xml"/><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regular.fntdata"/><Relationship Id="rId25" Type="http://schemas.openxmlformats.org/officeDocument/2006/relationships/font" Target="fonts/Montserrat-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6b8a29026c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6b8a29026c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6b8a29026c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6b8a29026c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6b8a29026c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6b8a29026c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6b8a29026c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6b8a29026c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6b8a29026c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6b8a29026c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6b8a29026c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6b8a29026c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68f5af4cc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68f5af4cc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68f5af4c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68f5af4c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68f5af4cc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68f5af4cc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68f5af4cc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68f5af4cc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6b8a29026c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6b8a29026c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6b8a29026c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6b8a29026c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6b8a29026c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6b8a29026c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6b8a29026c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6b8a29026c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6b8a29026c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6b8a29026c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2958525" y="603275"/>
            <a:ext cx="6096300" cy="157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MEDICAL MANAGEMENT WEBSITE - HEARTCARE</a:t>
            </a:r>
            <a:endParaRPr/>
          </a:p>
        </p:txBody>
      </p:sp>
      <p:sp>
        <p:nvSpPr>
          <p:cNvPr id="135" name="Google Shape;135;p13"/>
          <p:cNvSpPr txBox="1"/>
          <p:nvPr>
            <p:ph idx="1" type="subTitle"/>
          </p:nvPr>
        </p:nvSpPr>
        <p:spPr>
          <a:xfrm>
            <a:off x="3986225" y="2182175"/>
            <a:ext cx="4568400" cy="262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a:t>Name: Devansh</a:t>
            </a:r>
            <a:endParaRPr sz="1900"/>
          </a:p>
          <a:p>
            <a:pPr indent="0" lvl="0" marL="0" rtl="0" algn="l">
              <a:spcBef>
                <a:spcPts val="0"/>
              </a:spcBef>
              <a:spcAft>
                <a:spcPts val="0"/>
              </a:spcAft>
              <a:buNone/>
            </a:pPr>
            <a:r>
              <a:rPr lang="en" sz="1900"/>
              <a:t>Roll Number: 2010991860</a:t>
            </a:r>
            <a:endParaRPr sz="1900"/>
          </a:p>
          <a:p>
            <a:pPr indent="0" lvl="0" marL="0" rtl="0" algn="l">
              <a:spcBef>
                <a:spcPts val="0"/>
              </a:spcBef>
              <a:spcAft>
                <a:spcPts val="0"/>
              </a:spcAft>
              <a:buNone/>
            </a:pPr>
            <a:r>
              <a:rPr lang="en" sz="1900"/>
              <a:t>Group: G-23</a:t>
            </a:r>
            <a:endParaRPr sz="1900"/>
          </a:p>
          <a:p>
            <a:pPr indent="0" lvl="0" marL="0" rtl="0" algn="l">
              <a:spcBef>
                <a:spcPts val="0"/>
              </a:spcBef>
              <a:spcAft>
                <a:spcPts val="0"/>
              </a:spcAft>
              <a:buNone/>
            </a:pPr>
            <a:r>
              <a:t/>
            </a:r>
            <a:endParaRPr/>
          </a:p>
          <a:p>
            <a:pPr indent="0" lvl="0" marL="0" rtl="0" algn="l">
              <a:spcBef>
                <a:spcPts val="0"/>
              </a:spcBef>
              <a:spcAft>
                <a:spcPts val="0"/>
              </a:spcAft>
              <a:buNone/>
            </a:pPr>
            <a:r>
              <a:rPr lang="en" sz="1600"/>
              <a:t>Tech-Stack Used: React-JS, Json-server(for API)</a:t>
            </a:r>
            <a:endParaRPr sz="1600"/>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2"/>
          <p:cNvSpPr txBox="1"/>
          <p:nvPr>
            <p:ph type="title"/>
          </p:nvPr>
        </p:nvSpPr>
        <p:spPr>
          <a:xfrm>
            <a:off x="1008175" y="16872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 CASE 2: DOCTOR</a:t>
            </a:r>
            <a:endParaRPr/>
          </a:p>
        </p:txBody>
      </p:sp>
      <p:sp>
        <p:nvSpPr>
          <p:cNvPr id="196" name="Google Shape;196;p2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7" name="Google Shape;197;p22"/>
          <p:cNvPicPr preferRelativeResize="0"/>
          <p:nvPr/>
        </p:nvPicPr>
        <p:blipFill>
          <a:blip r:embed="rId3">
            <a:alphaModFix/>
          </a:blip>
          <a:stretch>
            <a:fillRect/>
          </a:stretch>
        </p:blipFill>
        <p:spPr>
          <a:xfrm>
            <a:off x="235750" y="814400"/>
            <a:ext cx="4572000" cy="2571745"/>
          </a:xfrm>
          <a:prstGeom prst="rect">
            <a:avLst/>
          </a:prstGeom>
          <a:noFill/>
          <a:ln>
            <a:noFill/>
          </a:ln>
        </p:spPr>
      </p:pic>
      <p:pic>
        <p:nvPicPr>
          <p:cNvPr id="198" name="Google Shape;198;p22"/>
          <p:cNvPicPr preferRelativeResize="0"/>
          <p:nvPr/>
        </p:nvPicPr>
        <p:blipFill>
          <a:blip r:embed="rId4">
            <a:alphaModFix/>
          </a:blip>
          <a:stretch>
            <a:fillRect/>
          </a:stretch>
        </p:blipFill>
        <p:spPr>
          <a:xfrm>
            <a:off x="3943350" y="2038650"/>
            <a:ext cx="4986326" cy="28048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3"/>
          <p:cNvSpPr txBox="1"/>
          <p:nvPr>
            <p:ph type="title"/>
          </p:nvPr>
        </p:nvSpPr>
        <p:spPr>
          <a:xfrm>
            <a:off x="826025" y="1580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 CASE 3: ADMIN</a:t>
            </a:r>
            <a:endParaRPr/>
          </a:p>
        </p:txBody>
      </p:sp>
      <p:sp>
        <p:nvSpPr>
          <p:cNvPr id="204" name="Google Shape;204;p23"/>
          <p:cNvSpPr txBox="1"/>
          <p:nvPr>
            <p:ph idx="1" type="body"/>
          </p:nvPr>
        </p:nvSpPr>
        <p:spPr>
          <a:xfrm>
            <a:off x="1233200" y="721025"/>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300"/>
              <a:t>Unlike other users, the Admin holds the rights to approve the account of a user as shown in the image. </a:t>
            </a:r>
            <a:endParaRPr sz="2300"/>
          </a:p>
        </p:txBody>
      </p:sp>
      <p:pic>
        <p:nvPicPr>
          <p:cNvPr id="205" name="Google Shape;205;p23"/>
          <p:cNvPicPr preferRelativeResize="0"/>
          <p:nvPr/>
        </p:nvPicPr>
        <p:blipFill>
          <a:blip r:embed="rId3">
            <a:alphaModFix/>
          </a:blip>
          <a:stretch>
            <a:fillRect/>
          </a:stretch>
        </p:blipFill>
        <p:spPr>
          <a:xfrm>
            <a:off x="171450" y="1759375"/>
            <a:ext cx="4789877" cy="2527551"/>
          </a:xfrm>
          <a:prstGeom prst="rect">
            <a:avLst/>
          </a:prstGeom>
          <a:noFill/>
          <a:ln>
            <a:noFill/>
          </a:ln>
        </p:spPr>
      </p:pic>
      <p:pic>
        <p:nvPicPr>
          <p:cNvPr id="206" name="Google Shape;206;p23"/>
          <p:cNvPicPr preferRelativeResize="0"/>
          <p:nvPr/>
        </p:nvPicPr>
        <p:blipFill>
          <a:blip r:embed="rId4">
            <a:alphaModFix/>
          </a:blip>
          <a:stretch>
            <a:fillRect/>
          </a:stretch>
        </p:blipFill>
        <p:spPr>
          <a:xfrm>
            <a:off x="4325525" y="2145824"/>
            <a:ext cx="4414824" cy="2483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Logic used:</a:t>
            </a:r>
            <a:endParaRPr/>
          </a:p>
        </p:txBody>
      </p:sp>
      <p:sp>
        <p:nvSpPr>
          <p:cNvPr id="212" name="Google Shape;212;p24"/>
          <p:cNvSpPr txBox="1"/>
          <p:nvPr>
            <p:ph idx="1" type="body"/>
          </p:nvPr>
        </p:nvSpPr>
        <p:spPr>
          <a:xfrm>
            <a:off x="1126050" y="921550"/>
            <a:ext cx="7038900" cy="39006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rPr lang="en" sz="2333"/>
              <a:t>To switch the content of the three pages according the different use cases is done by using a switch switch statement in our react code. Example:</a:t>
            </a:r>
            <a:endParaRPr sz="2333"/>
          </a:p>
          <a:p>
            <a:pPr indent="0" lvl="0" marL="0" rtl="0" algn="l">
              <a:lnSpc>
                <a:spcPct val="135714"/>
              </a:lnSpc>
              <a:spcBef>
                <a:spcPts val="1200"/>
              </a:spcBef>
              <a:spcAft>
                <a:spcPts val="0"/>
              </a:spcAft>
              <a:buNone/>
            </a:pPr>
            <a:r>
              <a:rPr lang="en" sz="1704">
                <a:solidFill>
                  <a:srgbClr val="F92672"/>
                </a:solidFill>
                <a:highlight>
                  <a:srgbClr val="272822"/>
                </a:highlight>
                <a:latin typeface="Courier New"/>
                <a:ea typeface="Courier New"/>
                <a:cs typeface="Courier New"/>
                <a:sym typeface="Courier New"/>
              </a:rPr>
              <a:t>{</a:t>
            </a:r>
            <a:endParaRPr sz="1704">
              <a:solidFill>
                <a:srgbClr val="F92672"/>
              </a:solidFill>
              <a:highlight>
                <a:srgbClr val="272822"/>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704">
                <a:solidFill>
                  <a:srgbClr val="F8F8F2"/>
                </a:solidFill>
                <a:highlight>
                  <a:srgbClr val="272822"/>
                </a:highlight>
                <a:latin typeface="Courier New"/>
                <a:ea typeface="Courier New"/>
                <a:cs typeface="Courier New"/>
                <a:sym typeface="Courier New"/>
              </a:rPr>
              <a:t>        {</a:t>
            </a:r>
            <a:endParaRPr sz="1704">
              <a:solidFill>
                <a:srgbClr val="F8F8F2"/>
              </a:solidFill>
              <a:highlight>
                <a:srgbClr val="272822"/>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704">
                <a:solidFill>
                  <a:srgbClr val="F8F8F2"/>
                </a:solidFill>
                <a:highlight>
                  <a:srgbClr val="272822"/>
                </a:highlight>
                <a:latin typeface="Courier New"/>
                <a:ea typeface="Courier New"/>
                <a:cs typeface="Courier New"/>
                <a:sym typeface="Courier New"/>
              </a:rPr>
              <a:t>            </a:t>
            </a:r>
            <a:r>
              <a:rPr lang="en" sz="1704">
                <a:solidFill>
                  <a:srgbClr val="E6DB74"/>
                </a:solidFill>
                <a:highlight>
                  <a:srgbClr val="272822"/>
                </a:highlight>
                <a:latin typeface="Courier New"/>
                <a:ea typeface="Courier New"/>
                <a:cs typeface="Courier New"/>
                <a:sym typeface="Courier New"/>
              </a:rPr>
              <a:t>"patient"</a:t>
            </a:r>
            <a:r>
              <a:rPr lang="en" sz="1704">
                <a:solidFill>
                  <a:srgbClr val="F8F8F2"/>
                </a:solidFill>
                <a:highlight>
                  <a:srgbClr val="272822"/>
                </a:highlight>
                <a:latin typeface="Courier New"/>
                <a:ea typeface="Courier New"/>
                <a:cs typeface="Courier New"/>
                <a:sym typeface="Courier New"/>
              </a:rPr>
              <a:t>:&lt;</a:t>
            </a:r>
            <a:r>
              <a:rPr i="1" lang="en" sz="1704">
                <a:solidFill>
                  <a:srgbClr val="66D9EF"/>
                </a:solidFill>
                <a:highlight>
                  <a:srgbClr val="272822"/>
                </a:highlight>
                <a:latin typeface="Courier New"/>
                <a:ea typeface="Courier New"/>
                <a:cs typeface="Courier New"/>
                <a:sym typeface="Courier New"/>
              </a:rPr>
              <a:t>PatientAppoint</a:t>
            </a:r>
            <a:r>
              <a:rPr lang="en" sz="1704">
                <a:solidFill>
                  <a:srgbClr val="F8F8F2"/>
                </a:solidFill>
                <a:highlight>
                  <a:srgbClr val="272822"/>
                </a:highlight>
                <a:latin typeface="Courier New"/>
                <a:ea typeface="Courier New"/>
                <a:cs typeface="Courier New"/>
                <a:sym typeface="Courier New"/>
              </a:rPr>
              <a:t>/&gt;,</a:t>
            </a:r>
            <a:endParaRPr sz="1704">
              <a:solidFill>
                <a:srgbClr val="F8F8F2"/>
              </a:solidFill>
              <a:highlight>
                <a:srgbClr val="272822"/>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704">
                <a:solidFill>
                  <a:srgbClr val="F8F8F2"/>
                </a:solidFill>
                <a:highlight>
                  <a:srgbClr val="272822"/>
                </a:highlight>
                <a:latin typeface="Courier New"/>
                <a:ea typeface="Courier New"/>
                <a:cs typeface="Courier New"/>
                <a:sym typeface="Courier New"/>
              </a:rPr>
              <a:t>            </a:t>
            </a:r>
            <a:r>
              <a:rPr lang="en" sz="1704">
                <a:solidFill>
                  <a:srgbClr val="E6DB74"/>
                </a:solidFill>
                <a:highlight>
                  <a:srgbClr val="272822"/>
                </a:highlight>
                <a:latin typeface="Courier New"/>
                <a:ea typeface="Courier New"/>
                <a:cs typeface="Courier New"/>
                <a:sym typeface="Courier New"/>
              </a:rPr>
              <a:t>"doctor"</a:t>
            </a:r>
            <a:r>
              <a:rPr lang="en" sz="1704">
                <a:solidFill>
                  <a:srgbClr val="F8F8F2"/>
                </a:solidFill>
                <a:highlight>
                  <a:srgbClr val="272822"/>
                </a:highlight>
                <a:latin typeface="Courier New"/>
                <a:ea typeface="Courier New"/>
                <a:cs typeface="Courier New"/>
                <a:sym typeface="Courier New"/>
              </a:rPr>
              <a:t>:&lt;</a:t>
            </a:r>
            <a:r>
              <a:rPr i="1" lang="en" sz="1704">
                <a:solidFill>
                  <a:srgbClr val="66D9EF"/>
                </a:solidFill>
                <a:highlight>
                  <a:srgbClr val="272822"/>
                </a:highlight>
                <a:latin typeface="Courier New"/>
                <a:ea typeface="Courier New"/>
                <a:cs typeface="Courier New"/>
                <a:sym typeface="Courier New"/>
              </a:rPr>
              <a:t>DoctorAppoint</a:t>
            </a:r>
            <a:r>
              <a:rPr lang="en" sz="1704">
                <a:solidFill>
                  <a:srgbClr val="F8F8F2"/>
                </a:solidFill>
                <a:highlight>
                  <a:srgbClr val="272822"/>
                </a:highlight>
                <a:latin typeface="Courier New"/>
                <a:ea typeface="Courier New"/>
                <a:cs typeface="Courier New"/>
                <a:sym typeface="Courier New"/>
              </a:rPr>
              <a:t>/&gt;,</a:t>
            </a:r>
            <a:endParaRPr sz="1704">
              <a:solidFill>
                <a:srgbClr val="F8F8F2"/>
              </a:solidFill>
              <a:highlight>
                <a:srgbClr val="272822"/>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704">
                <a:solidFill>
                  <a:srgbClr val="F8F8F2"/>
                </a:solidFill>
                <a:highlight>
                  <a:srgbClr val="272822"/>
                </a:highlight>
                <a:latin typeface="Courier New"/>
                <a:ea typeface="Courier New"/>
                <a:cs typeface="Courier New"/>
                <a:sym typeface="Courier New"/>
              </a:rPr>
              <a:t>            </a:t>
            </a:r>
            <a:r>
              <a:rPr lang="en" sz="1704">
                <a:solidFill>
                  <a:srgbClr val="E6DB74"/>
                </a:solidFill>
                <a:highlight>
                  <a:srgbClr val="272822"/>
                </a:highlight>
                <a:latin typeface="Courier New"/>
                <a:ea typeface="Courier New"/>
                <a:cs typeface="Courier New"/>
                <a:sym typeface="Courier New"/>
              </a:rPr>
              <a:t>"admin"</a:t>
            </a:r>
            <a:r>
              <a:rPr lang="en" sz="1704">
                <a:solidFill>
                  <a:srgbClr val="F8F8F2"/>
                </a:solidFill>
                <a:highlight>
                  <a:srgbClr val="272822"/>
                </a:highlight>
                <a:latin typeface="Courier New"/>
                <a:ea typeface="Courier New"/>
                <a:cs typeface="Courier New"/>
                <a:sym typeface="Courier New"/>
              </a:rPr>
              <a:t>:&lt;</a:t>
            </a:r>
            <a:r>
              <a:rPr lang="en" sz="1704">
                <a:solidFill>
                  <a:srgbClr val="F92672"/>
                </a:solidFill>
                <a:highlight>
                  <a:srgbClr val="272822"/>
                </a:highlight>
                <a:latin typeface="Courier New"/>
                <a:ea typeface="Courier New"/>
                <a:cs typeface="Courier New"/>
                <a:sym typeface="Courier New"/>
              </a:rPr>
              <a:t>div</a:t>
            </a:r>
            <a:r>
              <a:rPr lang="en" sz="1704">
                <a:solidFill>
                  <a:srgbClr val="F8F8F2"/>
                </a:solidFill>
                <a:highlight>
                  <a:srgbClr val="272822"/>
                </a:highlight>
                <a:latin typeface="Courier New"/>
                <a:ea typeface="Courier New"/>
                <a:cs typeface="Courier New"/>
                <a:sym typeface="Courier New"/>
              </a:rPr>
              <a:t> </a:t>
            </a:r>
            <a:r>
              <a:rPr lang="en" sz="1704">
                <a:solidFill>
                  <a:srgbClr val="A6E22E"/>
                </a:solidFill>
                <a:highlight>
                  <a:srgbClr val="272822"/>
                </a:highlight>
                <a:latin typeface="Courier New"/>
                <a:ea typeface="Courier New"/>
                <a:cs typeface="Courier New"/>
                <a:sym typeface="Courier New"/>
              </a:rPr>
              <a:t>style</a:t>
            </a:r>
            <a:r>
              <a:rPr lang="en" sz="1704">
                <a:solidFill>
                  <a:srgbClr val="F92672"/>
                </a:solidFill>
                <a:highlight>
                  <a:srgbClr val="272822"/>
                </a:highlight>
                <a:latin typeface="Courier New"/>
                <a:ea typeface="Courier New"/>
                <a:cs typeface="Courier New"/>
                <a:sym typeface="Courier New"/>
              </a:rPr>
              <a:t>={</a:t>
            </a:r>
            <a:r>
              <a:rPr lang="en" sz="1704">
                <a:solidFill>
                  <a:srgbClr val="F8F8F2"/>
                </a:solidFill>
                <a:highlight>
                  <a:srgbClr val="272822"/>
                </a:highlight>
                <a:latin typeface="Courier New"/>
                <a:ea typeface="Courier New"/>
                <a:cs typeface="Courier New"/>
                <a:sym typeface="Courier New"/>
              </a:rPr>
              <a:t>{fontSize:</a:t>
            </a:r>
            <a:r>
              <a:rPr lang="en" sz="1704">
                <a:solidFill>
                  <a:srgbClr val="E6DB74"/>
                </a:solidFill>
                <a:highlight>
                  <a:srgbClr val="272822"/>
                </a:highlight>
                <a:latin typeface="Courier New"/>
                <a:ea typeface="Courier New"/>
                <a:cs typeface="Courier New"/>
                <a:sym typeface="Courier New"/>
              </a:rPr>
              <a:t>"20px"</a:t>
            </a:r>
            <a:r>
              <a:rPr lang="en" sz="1704">
                <a:solidFill>
                  <a:srgbClr val="F8F8F2"/>
                </a:solidFill>
                <a:highlight>
                  <a:srgbClr val="272822"/>
                </a:highlight>
                <a:latin typeface="Courier New"/>
                <a:ea typeface="Courier New"/>
                <a:cs typeface="Courier New"/>
                <a:sym typeface="Courier New"/>
              </a:rPr>
              <a:t>,color:</a:t>
            </a:r>
            <a:r>
              <a:rPr lang="en" sz="1704">
                <a:solidFill>
                  <a:srgbClr val="E6DB74"/>
                </a:solidFill>
                <a:highlight>
                  <a:srgbClr val="272822"/>
                </a:highlight>
                <a:latin typeface="Courier New"/>
                <a:ea typeface="Courier New"/>
                <a:cs typeface="Courier New"/>
                <a:sym typeface="Courier New"/>
              </a:rPr>
              <a:t>"black"</a:t>
            </a:r>
            <a:r>
              <a:rPr lang="en" sz="1704">
                <a:solidFill>
                  <a:srgbClr val="F8F8F2"/>
                </a:solidFill>
                <a:highlight>
                  <a:srgbClr val="272822"/>
                </a:highlight>
                <a:latin typeface="Courier New"/>
                <a:ea typeface="Courier New"/>
                <a:cs typeface="Courier New"/>
                <a:sym typeface="Courier New"/>
              </a:rPr>
              <a:t>,padding:</a:t>
            </a:r>
            <a:r>
              <a:rPr lang="en" sz="1704">
                <a:solidFill>
                  <a:srgbClr val="E6DB74"/>
                </a:solidFill>
                <a:highlight>
                  <a:srgbClr val="272822"/>
                </a:highlight>
                <a:latin typeface="Courier New"/>
                <a:ea typeface="Courier New"/>
                <a:cs typeface="Courier New"/>
                <a:sym typeface="Courier New"/>
              </a:rPr>
              <a:t>"30px"</a:t>
            </a:r>
            <a:r>
              <a:rPr lang="en" sz="1704">
                <a:solidFill>
                  <a:srgbClr val="F8F8F2"/>
                </a:solidFill>
                <a:highlight>
                  <a:srgbClr val="272822"/>
                </a:highlight>
                <a:latin typeface="Courier New"/>
                <a:ea typeface="Courier New"/>
                <a:cs typeface="Courier New"/>
                <a:sym typeface="Courier New"/>
              </a:rPr>
              <a:t>}</a:t>
            </a:r>
            <a:r>
              <a:rPr lang="en" sz="1704">
                <a:solidFill>
                  <a:srgbClr val="F92672"/>
                </a:solidFill>
                <a:highlight>
                  <a:srgbClr val="272822"/>
                </a:highlight>
                <a:latin typeface="Courier New"/>
                <a:ea typeface="Courier New"/>
                <a:cs typeface="Courier New"/>
                <a:sym typeface="Courier New"/>
              </a:rPr>
              <a:t>}</a:t>
            </a:r>
            <a:r>
              <a:rPr lang="en" sz="1704">
                <a:solidFill>
                  <a:srgbClr val="F8F8F2"/>
                </a:solidFill>
                <a:highlight>
                  <a:srgbClr val="272822"/>
                </a:highlight>
                <a:latin typeface="Courier New"/>
                <a:ea typeface="Courier New"/>
                <a:cs typeface="Courier New"/>
                <a:sym typeface="Courier New"/>
              </a:rPr>
              <a:t>&gt;To be accessed by Patient and Doctor Only&lt;/</a:t>
            </a:r>
            <a:r>
              <a:rPr lang="en" sz="1704">
                <a:solidFill>
                  <a:srgbClr val="F92672"/>
                </a:solidFill>
                <a:highlight>
                  <a:srgbClr val="272822"/>
                </a:highlight>
                <a:latin typeface="Courier New"/>
                <a:ea typeface="Courier New"/>
                <a:cs typeface="Courier New"/>
                <a:sym typeface="Courier New"/>
              </a:rPr>
              <a:t>div</a:t>
            </a:r>
            <a:r>
              <a:rPr lang="en" sz="1704">
                <a:solidFill>
                  <a:srgbClr val="F8F8F2"/>
                </a:solidFill>
                <a:highlight>
                  <a:srgbClr val="272822"/>
                </a:highlight>
                <a:latin typeface="Courier New"/>
                <a:ea typeface="Courier New"/>
                <a:cs typeface="Courier New"/>
                <a:sym typeface="Courier New"/>
              </a:rPr>
              <a:t>&gt;</a:t>
            </a:r>
            <a:endParaRPr sz="1704">
              <a:solidFill>
                <a:srgbClr val="F8F8F2"/>
              </a:solidFill>
              <a:highlight>
                <a:srgbClr val="272822"/>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704">
                <a:solidFill>
                  <a:srgbClr val="F8F8F2"/>
                </a:solidFill>
                <a:highlight>
                  <a:srgbClr val="272822"/>
                </a:highlight>
                <a:latin typeface="Courier New"/>
                <a:ea typeface="Courier New"/>
                <a:cs typeface="Courier New"/>
                <a:sym typeface="Courier New"/>
              </a:rPr>
              <a:t>        }[role]</a:t>
            </a:r>
            <a:endParaRPr sz="1704">
              <a:solidFill>
                <a:srgbClr val="F8F8F2"/>
              </a:solidFill>
              <a:highlight>
                <a:srgbClr val="272822"/>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704">
                <a:solidFill>
                  <a:srgbClr val="F8F8F2"/>
                </a:solidFill>
                <a:highlight>
                  <a:srgbClr val="272822"/>
                </a:highlight>
                <a:latin typeface="Courier New"/>
                <a:ea typeface="Courier New"/>
                <a:cs typeface="Courier New"/>
                <a:sym typeface="Courier New"/>
              </a:rPr>
              <a:t>      </a:t>
            </a:r>
            <a:r>
              <a:rPr lang="en" sz="1704">
                <a:solidFill>
                  <a:srgbClr val="F92672"/>
                </a:solidFill>
                <a:highlight>
                  <a:srgbClr val="272822"/>
                </a:highlight>
                <a:latin typeface="Courier New"/>
                <a:ea typeface="Courier New"/>
                <a:cs typeface="Courier New"/>
                <a:sym typeface="Courier New"/>
              </a:rPr>
              <a:t>}</a:t>
            </a:r>
            <a:endParaRPr sz="1704">
              <a:solidFill>
                <a:srgbClr val="F92672"/>
              </a:solidFill>
              <a:highlight>
                <a:srgbClr val="272822"/>
              </a:highlight>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1200"/>
              </a:spcBef>
              <a:spcAft>
                <a:spcPts val="1200"/>
              </a:spcAft>
              <a:buNone/>
            </a:pPr>
            <a:r>
              <a:rPr lang="en" sz="2129"/>
              <a:t>Here our data is switched using the string variable role, </a:t>
            </a:r>
            <a:r>
              <a:rPr lang="en" sz="2129"/>
              <a:t>which represents the user’s Role</a:t>
            </a:r>
            <a:endParaRPr sz="2129"/>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Uploading image</a:t>
            </a:r>
            <a:endParaRPr/>
          </a:p>
        </p:txBody>
      </p:sp>
      <p:sp>
        <p:nvSpPr>
          <p:cNvPr id="218" name="Google Shape;218;p25"/>
          <p:cNvSpPr txBox="1"/>
          <p:nvPr>
            <p:ph idx="1" type="body"/>
          </p:nvPr>
        </p:nvSpPr>
        <p:spPr>
          <a:xfrm>
            <a:off x="1297500" y="1060850"/>
            <a:ext cx="7285800" cy="36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To upload an image we execute the following steps:</a:t>
            </a:r>
            <a:endParaRPr sz="1800"/>
          </a:p>
          <a:p>
            <a:pPr indent="-342900" lvl="0" marL="457200" rtl="0" algn="l">
              <a:spcBef>
                <a:spcPts val="1200"/>
              </a:spcBef>
              <a:spcAft>
                <a:spcPts val="0"/>
              </a:spcAft>
              <a:buSzPts val="1800"/>
              <a:buAutoNum type="arabicPeriod"/>
            </a:pPr>
            <a:r>
              <a:rPr lang="en" sz="1800"/>
              <a:t>Go to the home page, and click the Change Image button.</a:t>
            </a:r>
            <a:endParaRPr sz="1800"/>
          </a:p>
          <a:p>
            <a:pPr indent="-342900" lvl="0" marL="457200" rtl="0" algn="l">
              <a:spcBef>
                <a:spcPts val="0"/>
              </a:spcBef>
              <a:spcAft>
                <a:spcPts val="0"/>
              </a:spcAft>
              <a:buSzPts val="1800"/>
              <a:buAutoNum type="arabicPeriod"/>
            </a:pPr>
            <a:r>
              <a:rPr lang="en" sz="1800"/>
              <a:t>Now an input </a:t>
            </a:r>
            <a:r>
              <a:rPr lang="en" sz="1800"/>
              <a:t>field</a:t>
            </a:r>
            <a:r>
              <a:rPr lang="en" sz="1800"/>
              <a:t> will appear </a:t>
            </a:r>
            <a:r>
              <a:rPr lang="en" sz="1800"/>
              <a:t>wherein you must fill the url of the image</a:t>
            </a:r>
            <a:endParaRPr sz="1800"/>
          </a:p>
          <a:p>
            <a:pPr indent="-342900" lvl="0" marL="457200" rtl="0" algn="l">
              <a:spcBef>
                <a:spcPts val="0"/>
              </a:spcBef>
              <a:spcAft>
                <a:spcPts val="0"/>
              </a:spcAft>
              <a:buSzPts val="1800"/>
              <a:buAutoNum type="arabicPeriod"/>
            </a:pPr>
            <a:r>
              <a:rPr lang="en" sz="1800"/>
              <a:t>This image url will be stored in the local storage and thus could be saved later.</a:t>
            </a:r>
            <a:endParaRPr sz="1800"/>
          </a:p>
          <a:p>
            <a:pPr indent="-342900" lvl="0" marL="457200" rtl="0" algn="l">
              <a:spcBef>
                <a:spcPts val="0"/>
              </a:spcBef>
              <a:spcAft>
                <a:spcPts val="0"/>
              </a:spcAft>
              <a:buSzPts val="1800"/>
              <a:buAutoNum type="arabicPeriod"/>
            </a:pPr>
            <a:r>
              <a:rPr lang="en" sz="1800"/>
              <a:t>On submitting the link, the profile picture of the user will change to the image in url</a:t>
            </a:r>
            <a:endParaRPr sz="1800"/>
          </a:p>
          <a:p>
            <a:pPr indent="-342900" lvl="0" marL="457200" rtl="0" algn="l">
              <a:spcBef>
                <a:spcPts val="0"/>
              </a:spcBef>
              <a:spcAft>
                <a:spcPts val="0"/>
              </a:spcAft>
              <a:buSzPts val="1800"/>
              <a:buAutoNum type="arabicPeriod"/>
            </a:pPr>
            <a:r>
              <a:rPr lang="en" sz="1800"/>
              <a:t>To avoid clashing of same image with other accounts, on every login the link will be deleted from local storage on every login.</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24" name="Google Shape;224;p2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5" name="Google Shape;225;p26"/>
          <p:cNvPicPr preferRelativeResize="0"/>
          <p:nvPr/>
        </p:nvPicPr>
        <p:blipFill>
          <a:blip r:embed="rId3">
            <a:alphaModFix/>
          </a:blip>
          <a:stretch>
            <a:fillRect/>
          </a:stretch>
        </p:blipFill>
        <p:spPr>
          <a:xfrm>
            <a:off x="1153724" y="157174"/>
            <a:ext cx="3089675" cy="2260400"/>
          </a:xfrm>
          <a:prstGeom prst="rect">
            <a:avLst/>
          </a:prstGeom>
          <a:noFill/>
          <a:ln>
            <a:noFill/>
          </a:ln>
        </p:spPr>
      </p:pic>
      <p:pic>
        <p:nvPicPr>
          <p:cNvPr id="226" name="Google Shape;226;p26"/>
          <p:cNvPicPr preferRelativeResize="0"/>
          <p:nvPr/>
        </p:nvPicPr>
        <p:blipFill>
          <a:blip r:embed="rId4">
            <a:alphaModFix/>
          </a:blip>
          <a:stretch>
            <a:fillRect/>
          </a:stretch>
        </p:blipFill>
        <p:spPr>
          <a:xfrm>
            <a:off x="5097050" y="1463913"/>
            <a:ext cx="3089676" cy="2215675"/>
          </a:xfrm>
          <a:prstGeom prst="rect">
            <a:avLst/>
          </a:prstGeom>
          <a:noFill/>
          <a:ln>
            <a:noFill/>
          </a:ln>
        </p:spPr>
      </p:pic>
      <p:pic>
        <p:nvPicPr>
          <p:cNvPr id="227" name="Google Shape;227;p26"/>
          <p:cNvPicPr preferRelativeResize="0"/>
          <p:nvPr/>
        </p:nvPicPr>
        <p:blipFill>
          <a:blip r:embed="rId5">
            <a:alphaModFix/>
          </a:blip>
          <a:stretch>
            <a:fillRect/>
          </a:stretch>
        </p:blipFill>
        <p:spPr>
          <a:xfrm>
            <a:off x="1854000" y="2883100"/>
            <a:ext cx="2718005" cy="2260400"/>
          </a:xfrm>
          <a:prstGeom prst="rect">
            <a:avLst/>
          </a:prstGeom>
          <a:noFill/>
          <a:ln>
            <a:noFill/>
          </a:ln>
        </p:spPr>
      </p:pic>
      <p:sp>
        <p:nvSpPr>
          <p:cNvPr id="228" name="Google Shape;228;p26"/>
          <p:cNvSpPr/>
          <p:nvPr/>
        </p:nvSpPr>
        <p:spPr>
          <a:xfrm rot="3470644">
            <a:off x="4886382" y="503545"/>
            <a:ext cx="1028700" cy="914092"/>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6"/>
          <p:cNvSpPr/>
          <p:nvPr/>
        </p:nvSpPr>
        <p:spPr>
          <a:xfrm rot="10799220">
            <a:off x="5729471" y="3943356"/>
            <a:ext cx="1321500" cy="8679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EDIT PROFILE PAGE</a:t>
            </a:r>
            <a:endParaRPr/>
          </a:p>
        </p:txBody>
      </p:sp>
      <p:sp>
        <p:nvSpPr>
          <p:cNvPr id="235" name="Google Shape;235;p27"/>
          <p:cNvSpPr txBox="1"/>
          <p:nvPr>
            <p:ph idx="1" type="body"/>
          </p:nvPr>
        </p:nvSpPr>
        <p:spPr>
          <a:xfrm>
            <a:off x="5432825" y="1082275"/>
            <a:ext cx="3236100" cy="3450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000"/>
              <a:t>In the edit profile page, we fetch the data of current user in the input </a:t>
            </a:r>
            <a:r>
              <a:rPr lang="en" sz="2000"/>
              <a:t>fields</a:t>
            </a:r>
            <a:r>
              <a:rPr lang="en" sz="2000"/>
              <a:t>, and from here the user can change the </a:t>
            </a:r>
            <a:r>
              <a:rPr lang="en" sz="2000"/>
              <a:t>fields</a:t>
            </a:r>
            <a:r>
              <a:rPr lang="en" sz="2000"/>
              <a:t> and edit his/her data. Here to update our database axios.put(url, newData) command has been used.</a:t>
            </a:r>
            <a:endParaRPr sz="2000"/>
          </a:p>
        </p:txBody>
      </p:sp>
      <p:pic>
        <p:nvPicPr>
          <p:cNvPr id="236" name="Google Shape;236;p27"/>
          <p:cNvPicPr preferRelativeResize="0"/>
          <p:nvPr/>
        </p:nvPicPr>
        <p:blipFill>
          <a:blip r:embed="rId3">
            <a:alphaModFix/>
          </a:blip>
          <a:stretch>
            <a:fillRect/>
          </a:stretch>
        </p:blipFill>
        <p:spPr>
          <a:xfrm>
            <a:off x="289325" y="1489100"/>
            <a:ext cx="4789877" cy="2694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8"/>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ctrTitle"/>
          </p:nvPr>
        </p:nvSpPr>
        <p:spPr>
          <a:xfrm>
            <a:off x="2015525" y="78225"/>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Acknowledgment</a:t>
            </a:r>
            <a:endParaRPr/>
          </a:p>
        </p:txBody>
      </p:sp>
      <p:sp>
        <p:nvSpPr>
          <p:cNvPr id="141" name="Google Shape;141;p14"/>
          <p:cNvSpPr txBox="1"/>
          <p:nvPr>
            <p:ph idx="1" type="subTitle"/>
          </p:nvPr>
        </p:nvSpPr>
        <p:spPr>
          <a:xfrm>
            <a:off x="3203975" y="867975"/>
            <a:ext cx="5350800" cy="356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I would like to give my </a:t>
            </a:r>
            <a:r>
              <a:rPr lang="en" sz="2000"/>
              <a:t>heartfelt</a:t>
            </a:r>
            <a:r>
              <a:rPr lang="en" sz="2000"/>
              <a:t> gratitude to my Frontend development teacher Mr.Rafiq for giving me this golden opportunity to build The medical management website as a project. I would like to thank him for his </a:t>
            </a:r>
            <a:r>
              <a:rPr lang="en" sz="2000"/>
              <a:t>guidance</a:t>
            </a:r>
            <a:r>
              <a:rPr lang="en" sz="2000"/>
              <a:t> and support and giving me this chance which helped me learn a lot of new things during the process. I would also like to thank my peers for their sincere support and motivating me during the making of this project. I hope it turns out helpful in my career growth.</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a:t>
            </a:r>
            <a:endParaRPr/>
          </a:p>
        </p:txBody>
      </p:sp>
      <p:sp>
        <p:nvSpPr>
          <p:cNvPr id="147" name="Google Shape;147;p15"/>
          <p:cNvSpPr txBox="1"/>
          <p:nvPr/>
        </p:nvSpPr>
        <p:spPr>
          <a:xfrm>
            <a:off x="1339450" y="1050125"/>
            <a:ext cx="71901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Lato"/>
                <a:ea typeface="Lato"/>
                <a:cs typeface="Lato"/>
                <a:sym typeface="Lato"/>
              </a:rPr>
              <a:t>The medical industry’s need and importance has risen up in an immense amount during recent times. And with the rise of requirement there is also a skyrocketing in demand for no contact appointments, bringing things online and making it possible for doctors to hold meetings. So, this gives the software industry a great chance to use their skills in providing a system for patients to use in their daily lives and for doctors as well. So to make things easier, I had came up with a project which would provide a digital system of managing various appointments, prescriptions for users. Heartcare is a web application which will make things easier for its user providing them individual and relevant information that is required.</a:t>
            </a:r>
            <a:endParaRPr sz="2000">
              <a:solidFill>
                <a:schemeClr val="l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255925" y="16705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Technologies Used In Project:</a:t>
            </a:r>
            <a:endParaRPr/>
          </a:p>
        </p:txBody>
      </p:sp>
      <p:sp>
        <p:nvSpPr>
          <p:cNvPr id="153" name="Google Shape;153;p16"/>
          <p:cNvSpPr txBox="1"/>
          <p:nvPr/>
        </p:nvSpPr>
        <p:spPr>
          <a:xfrm>
            <a:off x="278600" y="1350175"/>
            <a:ext cx="5186400" cy="34017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lt1"/>
              </a:buClr>
              <a:buSzPts val="1900"/>
              <a:buFont typeface="Lato"/>
              <a:buAutoNum type="arabicPeriod"/>
            </a:pPr>
            <a:r>
              <a:rPr lang="en" sz="1900">
                <a:solidFill>
                  <a:schemeClr val="lt1"/>
                </a:solidFill>
                <a:latin typeface="Lato"/>
                <a:ea typeface="Lato"/>
                <a:cs typeface="Lato"/>
                <a:sym typeface="Lato"/>
              </a:rPr>
              <a:t>React JS for front end design and adding functionality</a:t>
            </a:r>
            <a:endParaRPr sz="1900">
              <a:solidFill>
                <a:schemeClr val="lt1"/>
              </a:solidFill>
              <a:latin typeface="Lato"/>
              <a:ea typeface="Lato"/>
              <a:cs typeface="Lato"/>
              <a:sym typeface="Lato"/>
            </a:endParaRPr>
          </a:p>
          <a:p>
            <a:pPr indent="-349250" lvl="0" marL="457200" rtl="0" algn="l">
              <a:spcBef>
                <a:spcPts val="0"/>
              </a:spcBef>
              <a:spcAft>
                <a:spcPts val="0"/>
              </a:spcAft>
              <a:buClr>
                <a:schemeClr val="lt1"/>
              </a:buClr>
              <a:buSzPts val="1900"/>
              <a:buFont typeface="Lato"/>
              <a:buAutoNum type="arabicPeriod"/>
            </a:pPr>
            <a:r>
              <a:rPr lang="en" sz="1900">
                <a:solidFill>
                  <a:schemeClr val="lt1"/>
                </a:solidFill>
                <a:latin typeface="Lato"/>
                <a:ea typeface="Lato"/>
                <a:cs typeface="Lato"/>
                <a:sym typeface="Lato"/>
              </a:rPr>
              <a:t>CRUD OPERATIONS to add, change, and </a:t>
            </a:r>
            <a:r>
              <a:rPr lang="en" sz="1900">
                <a:solidFill>
                  <a:schemeClr val="lt1"/>
                </a:solidFill>
                <a:latin typeface="Lato"/>
                <a:ea typeface="Lato"/>
                <a:cs typeface="Lato"/>
                <a:sym typeface="Lato"/>
              </a:rPr>
              <a:t>receive</a:t>
            </a:r>
            <a:r>
              <a:rPr lang="en" sz="1900">
                <a:solidFill>
                  <a:schemeClr val="lt1"/>
                </a:solidFill>
                <a:latin typeface="Lato"/>
                <a:ea typeface="Lato"/>
                <a:cs typeface="Lato"/>
                <a:sym typeface="Lato"/>
              </a:rPr>
              <a:t> the data</a:t>
            </a:r>
            <a:endParaRPr sz="1900">
              <a:solidFill>
                <a:schemeClr val="lt1"/>
              </a:solidFill>
              <a:latin typeface="Lato"/>
              <a:ea typeface="Lato"/>
              <a:cs typeface="Lato"/>
              <a:sym typeface="Lato"/>
            </a:endParaRPr>
          </a:p>
          <a:p>
            <a:pPr indent="-349250" lvl="0" marL="457200" rtl="0" algn="l">
              <a:spcBef>
                <a:spcPts val="0"/>
              </a:spcBef>
              <a:spcAft>
                <a:spcPts val="0"/>
              </a:spcAft>
              <a:buClr>
                <a:schemeClr val="lt1"/>
              </a:buClr>
              <a:buSzPts val="1900"/>
              <a:buFont typeface="Lato"/>
              <a:buAutoNum type="arabicPeriod"/>
            </a:pPr>
            <a:r>
              <a:rPr lang="en" sz="1900">
                <a:solidFill>
                  <a:schemeClr val="lt1"/>
                </a:solidFill>
                <a:latin typeface="Lato"/>
                <a:ea typeface="Lato"/>
                <a:cs typeface="Lato"/>
                <a:sym typeface="Lato"/>
              </a:rPr>
              <a:t>Json-server to create a fake API using JSON data</a:t>
            </a:r>
            <a:endParaRPr sz="1900">
              <a:solidFill>
                <a:schemeClr val="lt1"/>
              </a:solidFill>
              <a:latin typeface="Lato"/>
              <a:ea typeface="Lato"/>
              <a:cs typeface="Lato"/>
              <a:sym typeface="Lato"/>
            </a:endParaRPr>
          </a:p>
          <a:p>
            <a:pPr indent="-349250" lvl="0" marL="457200" rtl="0" algn="l">
              <a:spcBef>
                <a:spcPts val="0"/>
              </a:spcBef>
              <a:spcAft>
                <a:spcPts val="0"/>
              </a:spcAft>
              <a:buClr>
                <a:schemeClr val="lt1"/>
              </a:buClr>
              <a:buSzPts val="1900"/>
              <a:buFont typeface="Lato"/>
              <a:buAutoNum type="arabicPeriod"/>
            </a:pPr>
            <a:r>
              <a:rPr lang="en" sz="1900">
                <a:solidFill>
                  <a:schemeClr val="lt1"/>
                </a:solidFill>
                <a:latin typeface="Lato"/>
                <a:ea typeface="Lato"/>
                <a:cs typeface="Lato"/>
                <a:sym typeface="Lato"/>
              </a:rPr>
              <a:t>Hooks used in React JS: useEffect, useContext, useState, useRef</a:t>
            </a:r>
            <a:endParaRPr sz="1900">
              <a:solidFill>
                <a:schemeClr val="lt1"/>
              </a:solidFill>
              <a:latin typeface="Lato"/>
              <a:ea typeface="Lato"/>
              <a:cs typeface="Lato"/>
              <a:sym typeface="Lato"/>
            </a:endParaRPr>
          </a:p>
          <a:p>
            <a:pPr indent="-349250" lvl="0" marL="457200" rtl="0" algn="l">
              <a:spcBef>
                <a:spcPts val="0"/>
              </a:spcBef>
              <a:spcAft>
                <a:spcPts val="0"/>
              </a:spcAft>
              <a:buClr>
                <a:schemeClr val="lt1"/>
              </a:buClr>
              <a:buSzPts val="1900"/>
              <a:buFont typeface="Lato"/>
              <a:buAutoNum type="arabicPeriod"/>
            </a:pPr>
            <a:r>
              <a:rPr lang="en" sz="1900">
                <a:solidFill>
                  <a:schemeClr val="lt1"/>
                </a:solidFill>
                <a:latin typeface="Lato"/>
                <a:ea typeface="Lato"/>
                <a:cs typeface="Lato"/>
                <a:sym typeface="Lato"/>
              </a:rPr>
              <a:t>CRUD operations: Add, Change, and </a:t>
            </a:r>
            <a:r>
              <a:rPr lang="en" sz="1900">
                <a:solidFill>
                  <a:schemeClr val="lt1"/>
                </a:solidFill>
                <a:latin typeface="Lato"/>
                <a:ea typeface="Lato"/>
                <a:cs typeface="Lato"/>
                <a:sym typeface="Lato"/>
              </a:rPr>
              <a:t>Receive</a:t>
            </a:r>
            <a:r>
              <a:rPr lang="en" sz="1900">
                <a:solidFill>
                  <a:schemeClr val="lt1"/>
                </a:solidFill>
                <a:latin typeface="Lato"/>
                <a:ea typeface="Lato"/>
                <a:cs typeface="Lato"/>
                <a:sym typeface="Lato"/>
              </a:rPr>
              <a:t> data(collective database and individual data as well)</a:t>
            </a:r>
            <a:endParaRPr sz="1900">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7"/>
          <p:cNvSpPr txBox="1"/>
          <p:nvPr>
            <p:ph type="title"/>
          </p:nvPr>
        </p:nvSpPr>
        <p:spPr>
          <a:xfrm>
            <a:off x="1109625" y="146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Login &amp; Sign-up Page</a:t>
            </a:r>
            <a:endParaRPr/>
          </a:p>
        </p:txBody>
      </p:sp>
      <p:sp>
        <p:nvSpPr>
          <p:cNvPr id="159" name="Google Shape;159;p17"/>
          <p:cNvSpPr txBox="1"/>
          <p:nvPr>
            <p:ph idx="1" type="body"/>
          </p:nvPr>
        </p:nvSpPr>
        <p:spPr>
          <a:xfrm>
            <a:off x="257175" y="760800"/>
            <a:ext cx="8743800" cy="4146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a:t>                </a:t>
            </a:r>
            <a:r>
              <a:rPr lang="en" sz="1900"/>
              <a:t>The Login page consists of two </a:t>
            </a:r>
            <a:r>
              <a:rPr lang="en" sz="1900"/>
              <a:t>fields</a:t>
            </a:r>
            <a:r>
              <a:rPr lang="en" sz="1900"/>
              <a:t> name and password wherein the user must enter the </a:t>
            </a:r>
            <a:r>
              <a:rPr lang="en" sz="1900"/>
              <a:t>correct</a:t>
            </a:r>
            <a:r>
              <a:rPr lang="en" sz="1900"/>
              <a:t> data or they are given a warning message for entering wrong data. And the Sign-up page automatically increments </a:t>
            </a:r>
            <a:r>
              <a:rPr lang="en" sz="1900"/>
              <a:t>the ID of new user.</a:t>
            </a:r>
            <a:endParaRPr sz="1900"/>
          </a:p>
          <a:p>
            <a:pPr indent="0" lvl="0" marL="0" rtl="0" algn="l">
              <a:spcBef>
                <a:spcPts val="1200"/>
              </a:spcBef>
              <a:spcAft>
                <a:spcPts val="1200"/>
              </a:spcAft>
              <a:buNone/>
            </a:pPr>
            <a:r>
              <a:t/>
            </a:r>
            <a:endParaRPr sz="1900"/>
          </a:p>
        </p:txBody>
      </p:sp>
      <p:pic>
        <p:nvPicPr>
          <p:cNvPr id="160" name="Google Shape;160;p17"/>
          <p:cNvPicPr preferRelativeResize="0"/>
          <p:nvPr/>
        </p:nvPicPr>
        <p:blipFill>
          <a:blip r:embed="rId3">
            <a:alphaModFix/>
          </a:blip>
          <a:stretch>
            <a:fillRect/>
          </a:stretch>
        </p:blipFill>
        <p:spPr>
          <a:xfrm>
            <a:off x="257175" y="2175250"/>
            <a:ext cx="4243402" cy="2636051"/>
          </a:xfrm>
          <a:prstGeom prst="rect">
            <a:avLst/>
          </a:prstGeom>
          <a:noFill/>
          <a:ln>
            <a:noFill/>
          </a:ln>
        </p:spPr>
      </p:pic>
      <p:pic>
        <p:nvPicPr>
          <p:cNvPr id="161" name="Google Shape;161;p17"/>
          <p:cNvPicPr preferRelativeResize="0"/>
          <p:nvPr/>
        </p:nvPicPr>
        <p:blipFill>
          <a:blip r:embed="rId4">
            <a:alphaModFix/>
          </a:blip>
          <a:stretch>
            <a:fillRect/>
          </a:stretch>
        </p:blipFill>
        <p:spPr>
          <a:xfrm>
            <a:off x="4757575" y="2207388"/>
            <a:ext cx="4243402" cy="25717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8"/>
          <p:cNvSpPr txBox="1"/>
          <p:nvPr>
            <p:ph type="title"/>
          </p:nvPr>
        </p:nvSpPr>
        <p:spPr>
          <a:xfrm>
            <a:off x="1297500" y="1794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Logic behind Login Authentication:</a:t>
            </a:r>
            <a:endParaRPr/>
          </a:p>
        </p:txBody>
      </p:sp>
      <p:sp>
        <p:nvSpPr>
          <p:cNvPr id="167" name="Google Shape;167;p18"/>
          <p:cNvSpPr txBox="1"/>
          <p:nvPr>
            <p:ph idx="1" type="body"/>
          </p:nvPr>
        </p:nvSpPr>
        <p:spPr>
          <a:xfrm>
            <a:off x="278600" y="835825"/>
            <a:ext cx="8529600" cy="4029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1700"/>
              <a:t>                   </a:t>
            </a:r>
            <a:r>
              <a:rPr lang="en" sz="1700"/>
              <a:t>When the user enters a Name and Password, we fetch the json array using axios.get() command giving it the following url:</a:t>
            </a:r>
            <a:r>
              <a:rPr lang="en"/>
              <a:t>   </a:t>
            </a:r>
            <a:endParaRPr sz="1050">
              <a:solidFill>
                <a:srgbClr val="F8F8F2"/>
              </a:solidFill>
              <a:highlight>
                <a:srgbClr val="272822"/>
              </a:highlight>
              <a:latin typeface="Courier New"/>
              <a:ea typeface="Courier New"/>
              <a:cs typeface="Courier New"/>
              <a:sym typeface="Courier New"/>
            </a:endParaRPr>
          </a:p>
          <a:p>
            <a:pPr indent="0" lvl="0" marL="0" rtl="0" algn="l">
              <a:lnSpc>
                <a:spcPct val="135714"/>
              </a:lnSpc>
              <a:spcBef>
                <a:spcPts val="1200"/>
              </a:spcBef>
              <a:spcAft>
                <a:spcPts val="0"/>
              </a:spcAft>
              <a:buNone/>
            </a:pPr>
            <a:r>
              <a:rPr lang="en" sz="1266">
                <a:solidFill>
                  <a:srgbClr val="F92672"/>
                </a:solidFill>
                <a:highlight>
                  <a:srgbClr val="272822"/>
                </a:highlight>
                <a:latin typeface="Courier New"/>
                <a:ea typeface="Courier New"/>
                <a:cs typeface="Courier New"/>
                <a:sym typeface="Courier New"/>
              </a:rPr>
              <a:t>await</a:t>
            </a:r>
            <a:r>
              <a:rPr lang="en" sz="1266">
                <a:solidFill>
                  <a:srgbClr val="F8F8F2"/>
                </a:solidFill>
                <a:highlight>
                  <a:srgbClr val="272822"/>
                </a:highlight>
                <a:latin typeface="Courier New"/>
                <a:ea typeface="Courier New"/>
                <a:cs typeface="Courier New"/>
                <a:sym typeface="Courier New"/>
              </a:rPr>
              <a:t> axios.</a:t>
            </a:r>
            <a:r>
              <a:rPr lang="en" sz="1266">
                <a:solidFill>
                  <a:srgbClr val="A6E22E"/>
                </a:solidFill>
                <a:highlight>
                  <a:srgbClr val="272822"/>
                </a:highlight>
                <a:latin typeface="Courier New"/>
                <a:ea typeface="Courier New"/>
                <a:cs typeface="Courier New"/>
                <a:sym typeface="Courier New"/>
              </a:rPr>
              <a:t>get</a:t>
            </a:r>
            <a:r>
              <a:rPr lang="en" sz="1266">
                <a:solidFill>
                  <a:srgbClr val="F8F8F2"/>
                </a:solidFill>
                <a:highlight>
                  <a:srgbClr val="272822"/>
                </a:highlight>
                <a:latin typeface="Courier New"/>
                <a:ea typeface="Courier New"/>
                <a:cs typeface="Courier New"/>
                <a:sym typeface="Courier New"/>
              </a:rPr>
              <a:t>(</a:t>
            </a:r>
            <a:r>
              <a:rPr lang="en" sz="1266">
                <a:solidFill>
                  <a:srgbClr val="E6DB74"/>
                </a:solidFill>
                <a:highlight>
                  <a:srgbClr val="272822"/>
                </a:highlight>
                <a:latin typeface="Courier New"/>
                <a:ea typeface="Courier New"/>
                <a:cs typeface="Courier New"/>
                <a:sym typeface="Courier New"/>
              </a:rPr>
              <a:t>`http://localhost:3333/users?password=</a:t>
            </a:r>
            <a:r>
              <a:rPr lang="en" sz="1266">
                <a:solidFill>
                  <a:srgbClr val="F92672"/>
                </a:solidFill>
                <a:highlight>
                  <a:srgbClr val="272822"/>
                </a:highlight>
                <a:latin typeface="Courier New"/>
                <a:ea typeface="Courier New"/>
                <a:cs typeface="Courier New"/>
                <a:sym typeface="Courier New"/>
              </a:rPr>
              <a:t>${</a:t>
            </a:r>
            <a:r>
              <a:rPr lang="en" sz="1266">
                <a:solidFill>
                  <a:srgbClr val="F8F8F2"/>
                </a:solidFill>
                <a:highlight>
                  <a:srgbClr val="272822"/>
                </a:highlight>
                <a:latin typeface="Courier New"/>
                <a:ea typeface="Courier New"/>
                <a:cs typeface="Courier New"/>
                <a:sym typeface="Courier New"/>
              </a:rPr>
              <a:t>id</a:t>
            </a:r>
            <a:r>
              <a:rPr lang="en" sz="1266">
                <a:solidFill>
                  <a:srgbClr val="F92672"/>
                </a:solidFill>
                <a:highlight>
                  <a:srgbClr val="272822"/>
                </a:highlight>
                <a:latin typeface="Courier New"/>
                <a:ea typeface="Courier New"/>
                <a:cs typeface="Courier New"/>
                <a:sym typeface="Courier New"/>
              </a:rPr>
              <a:t>}</a:t>
            </a:r>
            <a:r>
              <a:rPr lang="en" sz="1266">
                <a:solidFill>
                  <a:srgbClr val="E6DB74"/>
                </a:solidFill>
                <a:highlight>
                  <a:srgbClr val="272822"/>
                </a:highlight>
                <a:latin typeface="Courier New"/>
                <a:ea typeface="Courier New"/>
                <a:cs typeface="Courier New"/>
                <a:sym typeface="Courier New"/>
              </a:rPr>
              <a:t>&amp;userName=</a:t>
            </a:r>
            <a:r>
              <a:rPr lang="en" sz="1266">
                <a:solidFill>
                  <a:srgbClr val="F92672"/>
                </a:solidFill>
                <a:highlight>
                  <a:srgbClr val="272822"/>
                </a:highlight>
                <a:latin typeface="Courier New"/>
                <a:ea typeface="Courier New"/>
                <a:cs typeface="Courier New"/>
                <a:sym typeface="Courier New"/>
              </a:rPr>
              <a:t>${</a:t>
            </a:r>
            <a:r>
              <a:rPr lang="en" sz="1266">
                <a:solidFill>
                  <a:srgbClr val="F8F8F2"/>
                </a:solidFill>
                <a:highlight>
                  <a:srgbClr val="272822"/>
                </a:highlight>
                <a:latin typeface="Courier New"/>
                <a:ea typeface="Courier New"/>
                <a:cs typeface="Courier New"/>
                <a:sym typeface="Courier New"/>
              </a:rPr>
              <a:t>name.current.value</a:t>
            </a:r>
            <a:r>
              <a:rPr lang="en" sz="1266">
                <a:solidFill>
                  <a:srgbClr val="F92672"/>
                </a:solidFill>
                <a:highlight>
                  <a:srgbClr val="272822"/>
                </a:highlight>
                <a:latin typeface="Courier New"/>
                <a:ea typeface="Courier New"/>
                <a:cs typeface="Courier New"/>
                <a:sym typeface="Courier New"/>
              </a:rPr>
              <a:t>}</a:t>
            </a:r>
            <a:r>
              <a:rPr lang="en" sz="1266">
                <a:solidFill>
                  <a:srgbClr val="E6DB74"/>
                </a:solidFill>
                <a:highlight>
                  <a:srgbClr val="272822"/>
                </a:highlight>
                <a:latin typeface="Courier New"/>
                <a:ea typeface="Courier New"/>
                <a:cs typeface="Courier New"/>
                <a:sym typeface="Courier New"/>
              </a:rPr>
              <a:t>`</a:t>
            </a:r>
            <a:r>
              <a:rPr lang="en" sz="1266">
                <a:solidFill>
                  <a:srgbClr val="F8F8F2"/>
                </a:solidFill>
                <a:highlight>
                  <a:srgbClr val="272822"/>
                </a:highlight>
                <a:latin typeface="Courier New"/>
                <a:ea typeface="Courier New"/>
                <a:cs typeface="Courier New"/>
                <a:sym typeface="Courier New"/>
              </a:rPr>
              <a:t>)</a:t>
            </a:r>
            <a:endParaRPr sz="1266">
              <a:solidFill>
                <a:srgbClr val="F8F8F2"/>
              </a:solidFill>
              <a:highlight>
                <a:srgbClr val="272822"/>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F8F8F2"/>
              </a:solidFill>
              <a:highlight>
                <a:srgbClr val="272822"/>
              </a:highlight>
            </a:endParaRPr>
          </a:p>
          <a:p>
            <a:pPr indent="0" lvl="0" marL="0" rtl="0" algn="l">
              <a:spcBef>
                <a:spcPts val="1200"/>
              </a:spcBef>
              <a:spcAft>
                <a:spcPts val="0"/>
              </a:spcAft>
              <a:buNone/>
            </a:pPr>
            <a:r>
              <a:rPr lang="en" sz="1748">
                <a:solidFill>
                  <a:srgbClr val="F8F8F2"/>
                </a:solidFill>
                <a:highlight>
                  <a:srgbClr val="272822"/>
                </a:highlight>
              </a:rPr>
              <a:t>Here id and password are the values we got in input </a:t>
            </a:r>
            <a:r>
              <a:rPr lang="en" sz="1748">
                <a:solidFill>
                  <a:srgbClr val="F8F8F2"/>
                </a:solidFill>
                <a:highlight>
                  <a:srgbClr val="272822"/>
                </a:highlight>
              </a:rPr>
              <a:t>field</a:t>
            </a:r>
            <a:r>
              <a:rPr lang="en" sz="1748">
                <a:solidFill>
                  <a:srgbClr val="F8F8F2"/>
                </a:solidFill>
                <a:highlight>
                  <a:srgbClr val="272822"/>
                </a:highlight>
              </a:rPr>
              <a:t>. This command returns a promise from which we get the response data. Here we apply the try and catch statements if, the data entered is wrong, the response won’t be fetched and axios will catch an error. And when it does so, we display a message saying that the data entered is wrong. </a:t>
            </a:r>
            <a:endParaRPr sz="1248">
              <a:solidFill>
                <a:srgbClr val="F8F8F2"/>
              </a:solidFill>
              <a:highlight>
                <a:srgbClr val="272822"/>
              </a:highlight>
              <a:latin typeface="Courier New"/>
              <a:ea typeface="Courier New"/>
              <a:cs typeface="Courier New"/>
              <a:sym typeface="Courier New"/>
            </a:endParaRPr>
          </a:p>
          <a:p>
            <a:pPr indent="0" lvl="0" marL="0" rtl="0" algn="l">
              <a:lnSpc>
                <a:spcPct val="135714"/>
              </a:lnSpc>
              <a:spcBef>
                <a:spcPts val="1200"/>
              </a:spcBef>
              <a:spcAft>
                <a:spcPts val="0"/>
              </a:spcAft>
              <a:buNone/>
            </a:pPr>
            <a:r>
              <a:rPr lang="en" sz="1148">
                <a:solidFill>
                  <a:srgbClr val="F8F8F2"/>
                </a:solidFill>
                <a:highlight>
                  <a:srgbClr val="272822"/>
                </a:highlight>
                <a:latin typeface="Courier New"/>
                <a:ea typeface="Courier New"/>
                <a:cs typeface="Courier New"/>
                <a:sym typeface="Courier New"/>
              </a:rPr>
              <a:t>.</a:t>
            </a:r>
            <a:r>
              <a:rPr lang="en" sz="1148">
                <a:solidFill>
                  <a:srgbClr val="A6E22E"/>
                </a:solidFill>
                <a:highlight>
                  <a:srgbClr val="272822"/>
                </a:highlight>
                <a:latin typeface="Courier New"/>
                <a:ea typeface="Courier New"/>
                <a:cs typeface="Courier New"/>
                <a:sym typeface="Courier New"/>
              </a:rPr>
              <a:t>catch</a:t>
            </a:r>
            <a:r>
              <a:rPr lang="en" sz="1148">
                <a:solidFill>
                  <a:srgbClr val="F8F8F2"/>
                </a:solidFill>
                <a:highlight>
                  <a:srgbClr val="272822"/>
                </a:highlight>
                <a:latin typeface="Courier New"/>
                <a:ea typeface="Courier New"/>
                <a:cs typeface="Courier New"/>
                <a:sym typeface="Courier New"/>
              </a:rPr>
              <a:t>((</a:t>
            </a:r>
            <a:r>
              <a:rPr i="1" lang="en" sz="1148">
                <a:solidFill>
                  <a:srgbClr val="FD971F"/>
                </a:solidFill>
                <a:highlight>
                  <a:srgbClr val="272822"/>
                </a:highlight>
                <a:latin typeface="Courier New"/>
                <a:ea typeface="Courier New"/>
                <a:cs typeface="Courier New"/>
                <a:sym typeface="Courier New"/>
              </a:rPr>
              <a:t>error</a:t>
            </a:r>
            <a:r>
              <a:rPr lang="en" sz="1148">
                <a:solidFill>
                  <a:srgbClr val="F8F8F2"/>
                </a:solidFill>
                <a:highlight>
                  <a:srgbClr val="272822"/>
                </a:highlight>
                <a:latin typeface="Courier New"/>
                <a:ea typeface="Courier New"/>
                <a:cs typeface="Courier New"/>
                <a:sym typeface="Courier New"/>
              </a:rPr>
              <a:t>)</a:t>
            </a:r>
            <a:r>
              <a:rPr i="1" lang="en" sz="1148">
                <a:solidFill>
                  <a:srgbClr val="66D9EF"/>
                </a:solidFill>
                <a:highlight>
                  <a:srgbClr val="272822"/>
                </a:highlight>
                <a:latin typeface="Courier New"/>
                <a:ea typeface="Courier New"/>
                <a:cs typeface="Courier New"/>
                <a:sym typeface="Courier New"/>
              </a:rPr>
              <a:t>=&gt;</a:t>
            </a:r>
            <a:r>
              <a:rPr lang="en" sz="1148">
                <a:solidFill>
                  <a:srgbClr val="F8F8F2"/>
                </a:solidFill>
                <a:highlight>
                  <a:srgbClr val="272822"/>
                </a:highlight>
                <a:latin typeface="Courier New"/>
                <a:ea typeface="Courier New"/>
                <a:cs typeface="Courier New"/>
                <a:sym typeface="Courier New"/>
              </a:rPr>
              <a:t>{</a:t>
            </a:r>
            <a:endParaRPr sz="1148">
              <a:solidFill>
                <a:srgbClr val="F8F8F2"/>
              </a:solidFill>
              <a:highlight>
                <a:srgbClr val="272822"/>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148">
                <a:solidFill>
                  <a:srgbClr val="F8F8F2"/>
                </a:solidFill>
                <a:highlight>
                  <a:srgbClr val="272822"/>
                </a:highlight>
                <a:latin typeface="Courier New"/>
                <a:ea typeface="Courier New"/>
                <a:cs typeface="Courier New"/>
                <a:sym typeface="Courier New"/>
              </a:rPr>
              <a:t>            </a:t>
            </a:r>
            <a:r>
              <a:rPr lang="en" sz="1148">
                <a:solidFill>
                  <a:srgbClr val="F92672"/>
                </a:solidFill>
                <a:highlight>
                  <a:srgbClr val="272822"/>
                </a:highlight>
                <a:latin typeface="Courier New"/>
                <a:ea typeface="Courier New"/>
                <a:cs typeface="Courier New"/>
                <a:sym typeface="Courier New"/>
              </a:rPr>
              <a:t>if</a:t>
            </a:r>
            <a:r>
              <a:rPr lang="en" sz="1148">
                <a:solidFill>
                  <a:srgbClr val="F8F8F2"/>
                </a:solidFill>
                <a:highlight>
                  <a:srgbClr val="272822"/>
                </a:highlight>
                <a:latin typeface="Courier New"/>
                <a:ea typeface="Courier New"/>
                <a:cs typeface="Courier New"/>
                <a:sym typeface="Courier New"/>
              </a:rPr>
              <a:t>(</a:t>
            </a:r>
            <a:r>
              <a:rPr i="1" lang="en" sz="1148">
                <a:solidFill>
                  <a:srgbClr val="FD971F"/>
                </a:solidFill>
                <a:highlight>
                  <a:srgbClr val="272822"/>
                </a:highlight>
                <a:latin typeface="Courier New"/>
                <a:ea typeface="Courier New"/>
                <a:cs typeface="Courier New"/>
                <a:sym typeface="Courier New"/>
              </a:rPr>
              <a:t>error</a:t>
            </a:r>
            <a:r>
              <a:rPr lang="en" sz="1148">
                <a:solidFill>
                  <a:srgbClr val="F8F8F2"/>
                </a:solidFill>
                <a:highlight>
                  <a:srgbClr val="272822"/>
                </a:highlight>
                <a:latin typeface="Courier New"/>
                <a:ea typeface="Courier New"/>
                <a:cs typeface="Courier New"/>
                <a:sym typeface="Courier New"/>
              </a:rPr>
              <a:t>.request){  </a:t>
            </a:r>
            <a:endParaRPr sz="1148">
              <a:solidFill>
                <a:srgbClr val="F8F8F2"/>
              </a:solidFill>
              <a:highlight>
                <a:srgbClr val="272822"/>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148">
                <a:solidFill>
                  <a:srgbClr val="F8F8F2"/>
                </a:solidFill>
                <a:highlight>
                  <a:srgbClr val="272822"/>
                </a:highlight>
                <a:latin typeface="Courier New"/>
                <a:ea typeface="Courier New"/>
                <a:cs typeface="Courier New"/>
                <a:sym typeface="Courier New"/>
              </a:rPr>
              <a:t>                </a:t>
            </a:r>
            <a:r>
              <a:rPr lang="en" sz="1148">
                <a:solidFill>
                  <a:srgbClr val="A6E22E"/>
                </a:solidFill>
                <a:highlight>
                  <a:srgbClr val="272822"/>
                </a:highlight>
                <a:latin typeface="Courier New"/>
                <a:ea typeface="Courier New"/>
                <a:cs typeface="Courier New"/>
                <a:sym typeface="Courier New"/>
              </a:rPr>
              <a:t>setFound</a:t>
            </a:r>
            <a:r>
              <a:rPr lang="en" sz="1148">
                <a:solidFill>
                  <a:srgbClr val="F8F8F2"/>
                </a:solidFill>
                <a:highlight>
                  <a:srgbClr val="272822"/>
                </a:highlight>
                <a:latin typeface="Courier New"/>
                <a:ea typeface="Courier New"/>
                <a:cs typeface="Courier New"/>
                <a:sym typeface="Courier New"/>
              </a:rPr>
              <a:t>(</a:t>
            </a:r>
            <a:r>
              <a:rPr lang="en" sz="1148">
                <a:solidFill>
                  <a:srgbClr val="AE81FF"/>
                </a:solidFill>
                <a:highlight>
                  <a:srgbClr val="272822"/>
                </a:highlight>
                <a:latin typeface="Courier New"/>
                <a:ea typeface="Courier New"/>
                <a:cs typeface="Courier New"/>
                <a:sym typeface="Courier New"/>
              </a:rPr>
              <a:t>true</a:t>
            </a:r>
            <a:r>
              <a:rPr lang="en" sz="1148">
                <a:solidFill>
                  <a:srgbClr val="F8F8F2"/>
                </a:solidFill>
                <a:highlight>
                  <a:srgbClr val="272822"/>
                </a:highlight>
                <a:latin typeface="Courier New"/>
                <a:ea typeface="Courier New"/>
                <a:cs typeface="Courier New"/>
                <a:sym typeface="Courier New"/>
              </a:rPr>
              <a:t>)</a:t>
            </a:r>
            <a:endParaRPr sz="1148">
              <a:solidFill>
                <a:srgbClr val="F8F8F2"/>
              </a:solidFill>
              <a:highlight>
                <a:srgbClr val="272822"/>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148">
                <a:solidFill>
                  <a:srgbClr val="F8F8F2"/>
                </a:solidFill>
                <a:highlight>
                  <a:srgbClr val="272822"/>
                </a:highlight>
                <a:latin typeface="Courier New"/>
                <a:ea typeface="Courier New"/>
                <a:cs typeface="Courier New"/>
                <a:sym typeface="Courier New"/>
              </a:rPr>
              <a:t>            }</a:t>
            </a:r>
            <a:endParaRPr sz="1148">
              <a:solidFill>
                <a:srgbClr val="F8F8F2"/>
              </a:solidFill>
              <a:highlight>
                <a:srgbClr val="272822"/>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148">
                <a:solidFill>
                  <a:srgbClr val="F8F8F2"/>
                </a:solidFill>
                <a:highlight>
                  <a:srgbClr val="272822"/>
                </a:highlight>
                <a:latin typeface="Courier New"/>
                <a:ea typeface="Courier New"/>
                <a:cs typeface="Courier New"/>
                <a:sym typeface="Courier New"/>
              </a:rPr>
              <a:t>            </a:t>
            </a:r>
            <a:r>
              <a:rPr lang="en" sz="1148">
                <a:solidFill>
                  <a:srgbClr val="F92672"/>
                </a:solidFill>
                <a:highlight>
                  <a:srgbClr val="272822"/>
                </a:highlight>
                <a:latin typeface="Courier New"/>
                <a:ea typeface="Courier New"/>
                <a:cs typeface="Courier New"/>
                <a:sym typeface="Courier New"/>
              </a:rPr>
              <a:t>else</a:t>
            </a:r>
            <a:r>
              <a:rPr lang="en" sz="1148">
                <a:solidFill>
                  <a:srgbClr val="F8F8F2"/>
                </a:solidFill>
                <a:highlight>
                  <a:srgbClr val="272822"/>
                </a:highlight>
                <a:latin typeface="Courier New"/>
                <a:ea typeface="Courier New"/>
                <a:cs typeface="Courier New"/>
                <a:sym typeface="Courier New"/>
              </a:rPr>
              <a:t>{</a:t>
            </a:r>
            <a:endParaRPr sz="1148">
              <a:solidFill>
                <a:srgbClr val="F8F8F2"/>
              </a:solidFill>
              <a:highlight>
                <a:srgbClr val="272822"/>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148">
                <a:solidFill>
                  <a:srgbClr val="F8F8F2"/>
                </a:solidFill>
                <a:highlight>
                  <a:srgbClr val="272822"/>
                </a:highlight>
                <a:latin typeface="Courier New"/>
                <a:ea typeface="Courier New"/>
                <a:cs typeface="Courier New"/>
                <a:sym typeface="Courier New"/>
              </a:rPr>
              <a:t>                </a:t>
            </a:r>
            <a:r>
              <a:rPr lang="en" sz="1148">
                <a:solidFill>
                  <a:srgbClr val="A6E22E"/>
                </a:solidFill>
                <a:highlight>
                  <a:srgbClr val="272822"/>
                </a:highlight>
                <a:latin typeface="Courier New"/>
                <a:ea typeface="Courier New"/>
                <a:cs typeface="Courier New"/>
                <a:sym typeface="Courier New"/>
              </a:rPr>
              <a:t>setFound</a:t>
            </a:r>
            <a:r>
              <a:rPr lang="en" sz="1148">
                <a:solidFill>
                  <a:srgbClr val="F8F8F2"/>
                </a:solidFill>
                <a:highlight>
                  <a:srgbClr val="272822"/>
                </a:highlight>
                <a:latin typeface="Courier New"/>
                <a:ea typeface="Courier New"/>
                <a:cs typeface="Courier New"/>
                <a:sym typeface="Courier New"/>
              </a:rPr>
              <a:t>(</a:t>
            </a:r>
            <a:r>
              <a:rPr lang="en" sz="1148">
                <a:solidFill>
                  <a:srgbClr val="AE81FF"/>
                </a:solidFill>
                <a:highlight>
                  <a:srgbClr val="272822"/>
                </a:highlight>
                <a:latin typeface="Courier New"/>
                <a:ea typeface="Courier New"/>
                <a:cs typeface="Courier New"/>
                <a:sym typeface="Courier New"/>
              </a:rPr>
              <a:t>true</a:t>
            </a:r>
            <a:r>
              <a:rPr lang="en" sz="1148">
                <a:solidFill>
                  <a:srgbClr val="F8F8F2"/>
                </a:solidFill>
                <a:highlight>
                  <a:srgbClr val="272822"/>
                </a:highlight>
                <a:latin typeface="Courier New"/>
                <a:ea typeface="Courier New"/>
                <a:cs typeface="Courier New"/>
                <a:sym typeface="Courier New"/>
              </a:rPr>
              <a:t>)</a:t>
            </a:r>
            <a:endParaRPr sz="1148">
              <a:solidFill>
                <a:srgbClr val="F8F8F2"/>
              </a:solidFill>
              <a:highlight>
                <a:srgbClr val="272822"/>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148">
                <a:solidFill>
                  <a:srgbClr val="F8F8F2"/>
                </a:solidFill>
                <a:highlight>
                  <a:srgbClr val="272822"/>
                </a:highlight>
                <a:latin typeface="Courier New"/>
                <a:ea typeface="Courier New"/>
                <a:cs typeface="Courier New"/>
                <a:sym typeface="Courier New"/>
              </a:rPr>
              <a:t>            }</a:t>
            </a:r>
            <a:endParaRPr sz="1148">
              <a:solidFill>
                <a:srgbClr val="F8F8F2"/>
              </a:solidFill>
              <a:highlight>
                <a:srgbClr val="272822"/>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148">
                <a:solidFill>
                  <a:srgbClr val="F8F8F2"/>
                </a:solidFill>
                <a:highlight>
                  <a:srgbClr val="272822"/>
                </a:highlight>
                <a:latin typeface="Courier New"/>
                <a:ea typeface="Courier New"/>
                <a:cs typeface="Courier New"/>
                <a:sym typeface="Courier New"/>
              </a:rPr>
              <a:t>        }</a:t>
            </a:r>
            <a:endParaRPr sz="1148">
              <a:solidFill>
                <a:srgbClr val="F8F8F2"/>
              </a:solidFill>
              <a:highlight>
                <a:srgbClr val="272822"/>
              </a:highlight>
              <a:latin typeface="Courier New"/>
              <a:ea typeface="Courier New"/>
              <a:cs typeface="Courier New"/>
              <a:sym typeface="Courier New"/>
            </a:endParaRPr>
          </a:p>
          <a:p>
            <a:pPr indent="0" lvl="0" marL="0" rtl="0" algn="l">
              <a:spcBef>
                <a:spcPts val="0"/>
              </a:spcBef>
              <a:spcAft>
                <a:spcPts val="1200"/>
              </a:spcAft>
              <a:buNone/>
            </a:pPr>
            <a:r>
              <a:t/>
            </a:r>
            <a:endParaRPr sz="1050">
              <a:solidFill>
                <a:srgbClr val="F8F8F2"/>
              </a:solidFill>
              <a:highlight>
                <a:srgbClr val="272822"/>
              </a:highlight>
              <a:latin typeface="Courier New"/>
              <a:ea typeface="Courier New"/>
              <a:cs typeface="Courier New"/>
              <a:sym typeface="Courier Ne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9"/>
          <p:cNvSpPr txBox="1"/>
          <p:nvPr>
            <p:ph type="title"/>
          </p:nvPr>
        </p:nvSpPr>
        <p:spPr>
          <a:xfrm>
            <a:off x="1297500" y="1901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STRUCTURE OF OUR APPLICATION:</a:t>
            </a:r>
            <a:endParaRPr/>
          </a:p>
        </p:txBody>
      </p:sp>
      <p:sp>
        <p:nvSpPr>
          <p:cNvPr id="173" name="Google Shape;173;p19"/>
          <p:cNvSpPr txBox="1"/>
          <p:nvPr>
            <p:ph idx="1" type="body"/>
          </p:nvPr>
        </p:nvSpPr>
        <p:spPr>
          <a:xfrm>
            <a:off x="1082275" y="910825"/>
            <a:ext cx="7790400" cy="4157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500"/>
              <a:t>USERS:</a:t>
            </a:r>
            <a:endParaRPr sz="1500"/>
          </a:p>
          <a:p>
            <a:pPr indent="-323850" lvl="0" marL="457200" rtl="0" algn="l">
              <a:spcBef>
                <a:spcPts val="1200"/>
              </a:spcBef>
              <a:spcAft>
                <a:spcPts val="0"/>
              </a:spcAft>
              <a:buSzPts val="1500"/>
              <a:buAutoNum type="arabicPeriod"/>
            </a:pPr>
            <a:r>
              <a:rPr lang="en" sz="1500"/>
              <a:t>Patient : Can fill a form to set appointment with doctors, can retrieve prescriptions by doctors</a:t>
            </a:r>
            <a:endParaRPr sz="1500"/>
          </a:p>
          <a:p>
            <a:pPr indent="-323850" lvl="0" marL="457200" rtl="0" algn="l">
              <a:spcBef>
                <a:spcPts val="0"/>
              </a:spcBef>
              <a:spcAft>
                <a:spcPts val="0"/>
              </a:spcAft>
              <a:buSzPts val="1500"/>
              <a:buAutoNum type="arabicPeriod"/>
            </a:pPr>
            <a:r>
              <a:rPr lang="en" sz="1500"/>
              <a:t>Doctor : Can view the recent appointments, can prescribe the patient</a:t>
            </a:r>
            <a:endParaRPr sz="1500"/>
          </a:p>
          <a:p>
            <a:pPr indent="-323850" lvl="0" marL="457200" rtl="0" algn="l">
              <a:spcBef>
                <a:spcPts val="0"/>
              </a:spcBef>
              <a:spcAft>
                <a:spcPts val="0"/>
              </a:spcAft>
              <a:buSzPts val="1500"/>
              <a:buAutoNum type="arabicPeriod"/>
            </a:pPr>
            <a:r>
              <a:rPr lang="en" sz="1500"/>
              <a:t>Admin : Can approve the users the accounts</a:t>
            </a:r>
            <a:endParaRPr sz="1500"/>
          </a:p>
          <a:p>
            <a:pPr indent="0" lvl="0" marL="0" rtl="0" algn="l">
              <a:spcBef>
                <a:spcPts val="1200"/>
              </a:spcBef>
              <a:spcAft>
                <a:spcPts val="0"/>
              </a:spcAft>
              <a:buNone/>
            </a:pPr>
            <a:r>
              <a:rPr lang="en" sz="1500"/>
              <a:t>PAGES:</a:t>
            </a:r>
            <a:endParaRPr sz="1500"/>
          </a:p>
          <a:p>
            <a:pPr indent="-323850" lvl="0" marL="457200" rtl="0" algn="l">
              <a:spcBef>
                <a:spcPts val="1200"/>
              </a:spcBef>
              <a:spcAft>
                <a:spcPts val="0"/>
              </a:spcAft>
              <a:buSzPts val="1500"/>
              <a:buAutoNum type="arabicPeriod"/>
            </a:pPr>
            <a:r>
              <a:rPr lang="en" sz="1500"/>
              <a:t>Home: Shows the data of user currently logged in, with a change image option, and edit profile button</a:t>
            </a:r>
            <a:endParaRPr sz="1500"/>
          </a:p>
          <a:p>
            <a:pPr indent="-323850" lvl="0" marL="457200" rtl="0" algn="l">
              <a:spcBef>
                <a:spcPts val="0"/>
              </a:spcBef>
              <a:spcAft>
                <a:spcPts val="0"/>
              </a:spcAft>
              <a:buSzPts val="1500"/>
              <a:buAutoNum type="arabicPeriod"/>
            </a:pPr>
            <a:r>
              <a:rPr lang="en" sz="1500"/>
              <a:t>Appointments: Doctors can see their current appointment, Patients can set appointments,</a:t>
            </a:r>
            <a:endParaRPr sz="1500"/>
          </a:p>
          <a:p>
            <a:pPr indent="-323850" lvl="0" marL="457200" rtl="0" algn="l">
              <a:spcBef>
                <a:spcPts val="0"/>
              </a:spcBef>
              <a:spcAft>
                <a:spcPts val="0"/>
              </a:spcAft>
              <a:buSzPts val="1500"/>
              <a:buAutoNum type="arabicPeriod"/>
            </a:pPr>
            <a:r>
              <a:rPr lang="en" sz="1500"/>
              <a:t>Prescriptions: Patients may view their prescriptions, and Doctors can recommend them to patients.</a:t>
            </a:r>
            <a:endParaRPr sz="1500"/>
          </a:p>
          <a:p>
            <a:pPr indent="-323850" lvl="0" marL="457200" rtl="0" algn="l">
              <a:spcBef>
                <a:spcPts val="0"/>
              </a:spcBef>
              <a:spcAft>
                <a:spcPts val="0"/>
              </a:spcAft>
              <a:buSzPts val="1500"/>
              <a:buAutoNum type="arabicPeriod"/>
            </a:pPr>
            <a:r>
              <a:rPr lang="en" sz="1500"/>
              <a:t>Users: Doctors and Patients may view the Users, but can’t handle any other thing, Admin has the rights to approve an account</a:t>
            </a:r>
            <a:endParaRPr sz="1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0"/>
          <p:cNvSpPr txBox="1"/>
          <p:nvPr>
            <p:ph type="title"/>
          </p:nvPr>
        </p:nvSpPr>
        <p:spPr>
          <a:xfrm>
            <a:off x="997450" y="1263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HOME PAGE</a:t>
            </a:r>
            <a:endParaRPr/>
          </a:p>
        </p:txBody>
      </p:sp>
      <p:sp>
        <p:nvSpPr>
          <p:cNvPr id="179" name="Google Shape;179;p20"/>
          <p:cNvSpPr txBox="1"/>
          <p:nvPr>
            <p:ph idx="1" type="body"/>
          </p:nvPr>
        </p:nvSpPr>
        <p:spPr>
          <a:xfrm>
            <a:off x="5036350" y="697500"/>
            <a:ext cx="3632700" cy="3257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100"/>
              <a:t>Based on User’s gender here we switch the profile picture automatically, on login, or creating a new account.</a:t>
            </a:r>
            <a:endParaRPr sz="2100"/>
          </a:p>
        </p:txBody>
      </p:sp>
      <p:pic>
        <p:nvPicPr>
          <p:cNvPr id="180" name="Google Shape;180;p20"/>
          <p:cNvPicPr preferRelativeResize="0"/>
          <p:nvPr/>
        </p:nvPicPr>
        <p:blipFill>
          <a:blip r:embed="rId3">
            <a:alphaModFix/>
          </a:blip>
          <a:stretch>
            <a:fillRect/>
          </a:stretch>
        </p:blipFill>
        <p:spPr>
          <a:xfrm>
            <a:off x="278600" y="815375"/>
            <a:ext cx="4575576" cy="2463626"/>
          </a:xfrm>
          <a:prstGeom prst="rect">
            <a:avLst/>
          </a:prstGeom>
          <a:noFill/>
          <a:ln>
            <a:noFill/>
          </a:ln>
        </p:spPr>
      </p:pic>
      <p:pic>
        <p:nvPicPr>
          <p:cNvPr id="181" name="Google Shape;181;p20"/>
          <p:cNvPicPr preferRelativeResize="0"/>
          <p:nvPr/>
        </p:nvPicPr>
        <p:blipFill>
          <a:blip r:embed="rId4">
            <a:alphaModFix/>
          </a:blip>
          <a:stretch>
            <a:fillRect/>
          </a:stretch>
        </p:blipFill>
        <p:spPr>
          <a:xfrm>
            <a:off x="4061200" y="2440673"/>
            <a:ext cx="4379818" cy="24636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1"/>
          <p:cNvSpPr txBox="1"/>
          <p:nvPr>
            <p:ph type="title"/>
          </p:nvPr>
        </p:nvSpPr>
        <p:spPr>
          <a:xfrm>
            <a:off x="933175" y="19017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 CASE 1: PATIENT</a:t>
            </a:r>
            <a:endParaRPr/>
          </a:p>
        </p:txBody>
      </p:sp>
      <p:sp>
        <p:nvSpPr>
          <p:cNvPr id="187" name="Google Shape;187;p21"/>
          <p:cNvSpPr txBox="1"/>
          <p:nvPr>
            <p:ph idx="1" type="body"/>
          </p:nvPr>
        </p:nvSpPr>
        <p:spPr>
          <a:xfrm>
            <a:off x="600075" y="857250"/>
            <a:ext cx="7736400" cy="4039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8" name="Google Shape;188;p21"/>
          <p:cNvPicPr preferRelativeResize="0"/>
          <p:nvPr/>
        </p:nvPicPr>
        <p:blipFill>
          <a:blip r:embed="rId3">
            <a:alphaModFix/>
          </a:blip>
          <a:stretch>
            <a:fillRect/>
          </a:stretch>
        </p:blipFill>
        <p:spPr>
          <a:xfrm>
            <a:off x="257175" y="1104275"/>
            <a:ext cx="4076726" cy="2293151"/>
          </a:xfrm>
          <a:prstGeom prst="rect">
            <a:avLst/>
          </a:prstGeom>
          <a:noFill/>
          <a:ln>
            <a:noFill/>
          </a:ln>
        </p:spPr>
      </p:pic>
      <p:pic>
        <p:nvPicPr>
          <p:cNvPr id="189" name="Google Shape;189;p21"/>
          <p:cNvPicPr preferRelativeResize="0"/>
          <p:nvPr/>
        </p:nvPicPr>
        <p:blipFill>
          <a:blip r:embed="rId4">
            <a:alphaModFix/>
          </a:blip>
          <a:stretch>
            <a:fillRect/>
          </a:stretch>
        </p:blipFill>
        <p:spPr>
          <a:xfrm>
            <a:off x="4650575" y="1104275"/>
            <a:ext cx="4076736" cy="2293151"/>
          </a:xfrm>
          <a:prstGeom prst="rect">
            <a:avLst/>
          </a:prstGeom>
          <a:noFill/>
          <a:ln>
            <a:noFill/>
          </a:ln>
        </p:spPr>
      </p:pic>
      <p:pic>
        <p:nvPicPr>
          <p:cNvPr id="190" name="Google Shape;190;p21"/>
          <p:cNvPicPr preferRelativeResize="0"/>
          <p:nvPr/>
        </p:nvPicPr>
        <p:blipFill>
          <a:blip r:embed="rId5">
            <a:alphaModFix/>
          </a:blip>
          <a:stretch>
            <a:fillRect/>
          </a:stretch>
        </p:blipFill>
        <p:spPr>
          <a:xfrm>
            <a:off x="2764625" y="2807500"/>
            <a:ext cx="3714749" cy="20895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